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1" r:id="rId13"/>
    <p:sldId id="26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A08F2A-E18B-463D-AA12-316BDD1574CD}" v="4" dt="2024-09-18T21:12:16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ga, Elizabeth D. - (elizabethd)" userId="8497f3c0-1e79-4cab-b8f1-57f0e73302b6" providerId="ADAL" clId="{2BA08F2A-E18B-463D-AA12-316BDD1574CD}"/>
    <pc:docChg chg="custSel addSld modSld">
      <pc:chgData name="Moraga, Elizabeth D. - (elizabethd)" userId="8497f3c0-1e79-4cab-b8f1-57f0e73302b6" providerId="ADAL" clId="{2BA08F2A-E18B-463D-AA12-316BDD1574CD}" dt="2024-09-19T15:25:15.553" v="1791" actId="20577"/>
      <pc:docMkLst>
        <pc:docMk/>
      </pc:docMkLst>
      <pc:sldChg chg="modSp mod">
        <pc:chgData name="Moraga, Elizabeth D. - (elizabethd)" userId="8497f3c0-1e79-4cab-b8f1-57f0e73302b6" providerId="ADAL" clId="{2BA08F2A-E18B-463D-AA12-316BDD1574CD}" dt="2024-09-18T21:38:34.315" v="1538" actId="255"/>
        <pc:sldMkLst>
          <pc:docMk/>
          <pc:sldMk cId="1094458827" sldId="256"/>
        </pc:sldMkLst>
        <pc:spChg chg="mod">
          <ac:chgData name="Moraga, Elizabeth D. - (elizabethd)" userId="8497f3c0-1e79-4cab-b8f1-57f0e73302b6" providerId="ADAL" clId="{2BA08F2A-E18B-463D-AA12-316BDD1574CD}" dt="2024-09-18T21:38:34.315" v="1538" actId="255"/>
          <ac:spMkLst>
            <pc:docMk/>
            <pc:sldMk cId="1094458827" sldId="256"/>
            <ac:spMk id="2" creationId="{54EBA8EA-E86D-4727-A19E-F939213FCEF1}"/>
          </ac:spMkLst>
        </pc:spChg>
        <pc:spChg chg="mod">
          <ac:chgData name="Moraga, Elizabeth D. - (elizabethd)" userId="8497f3c0-1e79-4cab-b8f1-57f0e73302b6" providerId="ADAL" clId="{2BA08F2A-E18B-463D-AA12-316BDD1574CD}" dt="2024-09-18T21:12:43.573" v="1536" actId="207"/>
          <ac:spMkLst>
            <pc:docMk/>
            <pc:sldMk cId="1094458827" sldId="256"/>
            <ac:spMk id="3" creationId="{C07520AB-4ACA-4882-9FB6-2D39C2840D5E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8T21:12:16.302" v="1534"/>
        <pc:sldMkLst>
          <pc:docMk/>
          <pc:sldMk cId="3764418862" sldId="257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764418862" sldId="257"/>
            <ac:spMk id="4" creationId="{627EBF09-EC80-4369-A033-298FA15429D7}"/>
          </ac:spMkLst>
        </pc:spChg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764418862" sldId="257"/>
            <ac:spMk id="5" creationId="{41CB0D97-9E36-4214-87BA-E00EC44E02C2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8T21:12:16.302" v="1534"/>
        <pc:sldMkLst>
          <pc:docMk/>
          <pc:sldMk cId="3929714573" sldId="258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929714573" sldId="258"/>
            <ac:spMk id="2" creationId="{3B69E059-2398-4A5E-B53B-C28B8DCA6A0B}"/>
          </ac:spMkLst>
        </pc:spChg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929714573" sldId="258"/>
            <ac:spMk id="3" creationId="{7B247A6D-E22E-4B41-8D14-6901FE54C2FC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8T21:39:14.970" v="1539" actId="313"/>
        <pc:sldMkLst>
          <pc:docMk/>
          <pc:sldMk cId="288466028" sldId="259"/>
        </pc:sldMkLst>
        <pc:spChg chg="mod">
          <ac:chgData name="Moraga, Elizabeth D. - (elizabethd)" userId="8497f3c0-1e79-4cab-b8f1-57f0e73302b6" providerId="ADAL" clId="{2BA08F2A-E18B-463D-AA12-316BDD1574CD}" dt="2024-09-18T21:39:14.970" v="1539" actId="313"/>
          <ac:spMkLst>
            <pc:docMk/>
            <pc:sldMk cId="288466028" sldId="259"/>
            <ac:spMk id="2" creationId="{8C4999E7-F4FA-43DE-9A4B-3FE3F0808D6C}"/>
          </ac:spMkLst>
        </pc:spChg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288466028" sldId="259"/>
            <ac:spMk id="3" creationId="{65BFFDAB-3EEF-47F9-9E20-528C3F803721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8T21:12:16.302" v="1534"/>
        <pc:sldMkLst>
          <pc:docMk/>
          <pc:sldMk cId="1910327904" sldId="260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1910327904" sldId="260"/>
            <ac:spMk id="2" creationId="{1EDDA514-F8F3-4834-99F3-39E65A70BA27}"/>
          </ac:spMkLst>
        </pc:spChg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1910327904" sldId="260"/>
            <ac:spMk id="3" creationId="{FE4F5502-CF8F-4E53-A772-7EC6CCFEA601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8T21:46:22.067" v="1679" actId="20577"/>
        <pc:sldMkLst>
          <pc:docMk/>
          <pc:sldMk cId="81719713" sldId="261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81719713" sldId="261"/>
            <ac:spMk id="2" creationId="{33730513-BFC5-43BC-985E-6847DADAE55F}"/>
          </ac:spMkLst>
        </pc:spChg>
        <pc:spChg chg="mod">
          <ac:chgData name="Moraga, Elizabeth D. - (elizabethd)" userId="8497f3c0-1e79-4cab-b8f1-57f0e73302b6" providerId="ADAL" clId="{2BA08F2A-E18B-463D-AA12-316BDD1574CD}" dt="2024-09-18T21:46:22.067" v="1679" actId="20577"/>
          <ac:spMkLst>
            <pc:docMk/>
            <pc:sldMk cId="81719713" sldId="261"/>
            <ac:spMk id="3" creationId="{0F93ABAF-9E22-48E7-B949-FC0B0332F1AD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8T21:12:16.302" v="1534"/>
        <pc:sldMkLst>
          <pc:docMk/>
          <pc:sldMk cId="3440961466" sldId="262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440961466" sldId="262"/>
            <ac:spMk id="2" creationId="{4D115F84-E360-4EEF-88DD-A9A4F8F6FF1A}"/>
          </ac:spMkLst>
        </pc:spChg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440961466" sldId="262"/>
            <ac:spMk id="3" creationId="{57AFD524-437C-4EEC-A39E-C61965D32BF0}"/>
          </ac:spMkLst>
        </pc:spChg>
      </pc:sldChg>
      <pc:sldChg chg="modSp mod">
        <pc:chgData name="Moraga, Elizabeth D. - (elizabethd)" userId="8497f3c0-1e79-4cab-b8f1-57f0e73302b6" providerId="ADAL" clId="{2BA08F2A-E18B-463D-AA12-316BDD1574CD}" dt="2024-09-19T15:25:15.553" v="1791" actId="20577"/>
        <pc:sldMkLst>
          <pc:docMk/>
          <pc:sldMk cId="3354949081" sldId="263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354949081" sldId="263"/>
            <ac:spMk id="2" creationId="{93FF75C8-7E74-4F3F-821A-4DEC0E190736}"/>
          </ac:spMkLst>
        </pc:spChg>
        <pc:spChg chg="mod">
          <ac:chgData name="Moraga, Elizabeth D. - (elizabethd)" userId="8497f3c0-1e79-4cab-b8f1-57f0e73302b6" providerId="ADAL" clId="{2BA08F2A-E18B-463D-AA12-316BDD1574CD}" dt="2024-09-19T15:25:15.553" v="1791" actId="20577"/>
          <ac:spMkLst>
            <pc:docMk/>
            <pc:sldMk cId="3354949081" sldId="263"/>
            <ac:spMk id="3" creationId="{08866445-C5B7-45E6-A898-009FD5F4E1CE}"/>
          </ac:spMkLst>
        </pc:spChg>
      </pc:sldChg>
      <pc:sldChg chg="modSp new mod">
        <pc:chgData name="Moraga, Elizabeth D. - (elizabethd)" userId="8497f3c0-1e79-4cab-b8f1-57f0e73302b6" providerId="ADAL" clId="{2BA08F2A-E18B-463D-AA12-316BDD1574CD}" dt="2024-09-18T21:40:36.121" v="1559" actId="115"/>
        <pc:sldMkLst>
          <pc:docMk/>
          <pc:sldMk cId="909656623" sldId="264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909656623" sldId="264"/>
            <ac:spMk id="2" creationId="{C18297F1-148A-A255-2121-019E8488BA32}"/>
          </ac:spMkLst>
        </pc:spChg>
        <pc:spChg chg="mod">
          <ac:chgData name="Moraga, Elizabeth D. - (elizabethd)" userId="8497f3c0-1e79-4cab-b8f1-57f0e73302b6" providerId="ADAL" clId="{2BA08F2A-E18B-463D-AA12-316BDD1574CD}" dt="2024-09-18T21:40:36.121" v="1559" actId="115"/>
          <ac:spMkLst>
            <pc:docMk/>
            <pc:sldMk cId="909656623" sldId="264"/>
            <ac:spMk id="3" creationId="{A98CA4DF-B618-C23C-9AFA-BE9D27453F9A}"/>
          </ac:spMkLst>
        </pc:spChg>
      </pc:sldChg>
      <pc:sldChg chg="modSp new mod">
        <pc:chgData name="Moraga, Elizabeth D. - (elizabethd)" userId="8497f3c0-1e79-4cab-b8f1-57f0e73302b6" providerId="ADAL" clId="{2BA08F2A-E18B-463D-AA12-316BDD1574CD}" dt="2024-09-18T21:12:16.302" v="1534"/>
        <pc:sldMkLst>
          <pc:docMk/>
          <pc:sldMk cId="3958315339" sldId="265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958315339" sldId="265"/>
            <ac:spMk id="2" creationId="{090CC0EE-5AAE-B39E-293D-8FC9F60B789B}"/>
          </ac:spMkLst>
        </pc:spChg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3958315339" sldId="265"/>
            <ac:spMk id="3" creationId="{64EF89CA-B12F-29B6-1B4C-49E865CA02CB}"/>
          </ac:spMkLst>
        </pc:spChg>
      </pc:sldChg>
      <pc:sldChg chg="modSp new mod">
        <pc:chgData name="Moraga, Elizabeth D. - (elizabethd)" userId="8497f3c0-1e79-4cab-b8f1-57f0e73302b6" providerId="ADAL" clId="{2BA08F2A-E18B-463D-AA12-316BDD1574CD}" dt="2024-09-18T21:41:55.487" v="1568" actId="27636"/>
        <pc:sldMkLst>
          <pc:docMk/>
          <pc:sldMk cId="1692000871" sldId="266"/>
        </pc:sldMkLst>
        <pc:spChg chg="mod">
          <ac:chgData name="Moraga, Elizabeth D. - (elizabethd)" userId="8497f3c0-1e79-4cab-b8f1-57f0e73302b6" providerId="ADAL" clId="{2BA08F2A-E18B-463D-AA12-316BDD1574CD}" dt="2024-09-18T21:12:16.302" v="1534"/>
          <ac:spMkLst>
            <pc:docMk/>
            <pc:sldMk cId="1692000871" sldId="266"/>
            <ac:spMk id="2" creationId="{0B42CDB8-C881-4B3E-ACE5-23521849391E}"/>
          </ac:spMkLst>
        </pc:spChg>
        <pc:spChg chg="mod">
          <ac:chgData name="Moraga, Elizabeth D. - (elizabethd)" userId="8497f3c0-1e79-4cab-b8f1-57f0e73302b6" providerId="ADAL" clId="{2BA08F2A-E18B-463D-AA12-316BDD1574CD}" dt="2024-09-18T21:41:55.487" v="1568" actId="27636"/>
          <ac:spMkLst>
            <pc:docMk/>
            <pc:sldMk cId="1692000871" sldId="266"/>
            <ac:spMk id="3" creationId="{EF14DFB3-B3C6-AF9A-00B4-A77D55741E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23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49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87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32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6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21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07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21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4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91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40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7DB1C-6046-4004-B736-4ECE4D3C092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3622180-ECF5-4453-8D8B-B35D4BF8C9F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47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admin.arizona.edu/sites/default/files/2023-10/Course%20Addition%20Template.docx" TargetMode="External"/><Relationship Id="rId2" Type="http://schemas.openxmlformats.org/officeDocument/2006/relationships/hyperlink" Target="https://new.coe.arizona.edu/office-dean/academic-affai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ademicadmin.arizona.edu/sites/default/files/2023-10/Course%20Modify%20Template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e.arizona.edu/instructor-hub/ge-course-proposa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cademicadmin.arizona.edu/curricular-affairs/curricular-affairs/dates-and-deadlin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arizona.edu/syllabus-policies" TargetMode="External"/><Relationship Id="rId2" Type="http://schemas.openxmlformats.org/officeDocument/2006/relationships/hyperlink" Target="https://policy.arizona.edu/faculty-affairs-and-academics/course-syllabus-policy-gradua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A8EA-E86D-4727-A19E-F939213FC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7043" y="887569"/>
            <a:ext cx="8637073" cy="2541431"/>
          </a:xfrm>
        </p:spPr>
        <p:txBody>
          <a:bodyPr>
            <a:normAutofit/>
          </a:bodyPr>
          <a:lstStyle/>
          <a:p>
            <a:r>
              <a:rPr lang="en-US" sz="9600" dirty="0"/>
              <a:t>APC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520AB-4ACA-4882-9FB6-2D39C2840D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Avenir Next LT Pro Light" panose="020B0304020202020204" pitchFamily="34" charset="0"/>
              </a:rPr>
              <a:t>Academic program committee</a:t>
            </a:r>
          </a:p>
          <a:p>
            <a:r>
              <a:rPr lang="en-US" b="1" dirty="0">
                <a:solidFill>
                  <a:srgbClr val="0070C0"/>
                </a:solidFill>
                <a:latin typeface="Avenir Next LT Pro Light" panose="020B0304020202020204" pitchFamily="34" charset="0"/>
              </a:rPr>
              <a:t>College of education</a:t>
            </a:r>
          </a:p>
        </p:txBody>
      </p:sp>
    </p:spTree>
    <p:extLst>
      <p:ext uri="{BB962C8B-B14F-4D97-AF65-F5344CB8AC3E}">
        <p14:creationId xmlns:p14="http://schemas.microsoft.com/office/powerpoint/2010/main" val="109445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15F84-E360-4EEF-88DD-A9A4F8F6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Modifications: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FD524-437C-4EEC-A39E-C61965D32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modification is less than 25% of a change in course content, APC does not need to review.  </a:t>
            </a:r>
          </a:p>
          <a:p>
            <a:r>
              <a:rPr lang="en-US" dirty="0"/>
              <a:t>If APC does need to review, Department initiator can move forward with submitting the course in </a:t>
            </a:r>
            <a:r>
              <a:rPr lang="en-US" dirty="0" err="1"/>
              <a:t>Uaccess</a:t>
            </a:r>
            <a:r>
              <a:rPr lang="en-US" dirty="0"/>
              <a:t>.</a:t>
            </a:r>
          </a:p>
          <a:p>
            <a:r>
              <a:rPr lang="en-US" dirty="0"/>
              <a:t>The approval route is the same: UA Curricular Affairs, Departmental approval, college level approval and University level approval.</a:t>
            </a:r>
          </a:p>
        </p:txBody>
      </p:sp>
    </p:spTree>
    <p:extLst>
      <p:ext uri="{BB962C8B-B14F-4D97-AF65-F5344CB8AC3E}">
        <p14:creationId xmlns:p14="http://schemas.microsoft.com/office/powerpoint/2010/main" val="3440961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F75C8-7E74-4F3F-821A-4DEC0E19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APC Meeting Dates for 2021-2022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66445-C5B7-45E6-A898-009FD5F4E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3</a:t>
            </a:r>
            <a:r>
              <a:rPr lang="en-US" sz="2600" baseline="300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rd</a:t>
            </a:r>
            <a:r>
              <a:rPr lang="en-US" sz="26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 THURSDAY of each Month</a:t>
            </a:r>
          </a:p>
          <a:p>
            <a:r>
              <a:rPr lang="en-US" dirty="0"/>
              <a:t>September 19, 2024 9:30-10:30 am</a:t>
            </a:r>
          </a:p>
          <a:p>
            <a:r>
              <a:rPr lang="en-US" dirty="0"/>
              <a:t>October 17, 2024 9:30-10:30 am</a:t>
            </a:r>
          </a:p>
          <a:p>
            <a:r>
              <a:rPr lang="en-US" dirty="0"/>
              <a:t>November 21, 2024 9:30-10:30 am</a:t>
            </a:r>
          </a:p>
          <a:p>
            <a:r>
              <a:rPr lang="en-US" dirty="0"/>
              <a:t>December 19, 2024 9:30-10:30 am</a:t>
            </a:r>
          </a:p>
          <a:p>
            <a:r>
              <a:rPr lang="en-US" dirty="0"/>
              <a:t>January 16, 2025 9:30-10:30 am</a:t>
            </a:r>
          </a:p>
          <a:p>
            <a:r>
              <a:rPr lang="en-US" dirty="0"/>
              <a:t>February 20, 2025 9:30-10:30 am</a:t>
            </a:r>
          </a:p>
          <a:p>
            <a:r>
              <a:rPr lang="en-US" dirty="0"/>
              <a:t>March 20, 2025 9:30-10:30 am</a:t>
            </a:r>
          </a:p>
          <a:p>
            <a:r>
              <a:rPr lang="en-US" dirty="0"/>
              <a:t>April 17, 2024 9:30-10:30 am</a:t>
            </a:r>
          </a:p>
          <a:p>
            <a:r>
              <a:rPr lang="en-US" dirty="0"/>
              <a:t>May, 15, 2024 9:30-10:30 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4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7EBF09-EC80-4369-A033-298FA1542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Find APC Information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CB0D97-9E36-4214-87BA-E00EC44E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guidance on course development and course modifications please refer faculty here.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https://new.coe.arizona.edu/office-dean/academic-affairs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b="1" i="0" u="sng" dirty="0">
                <a:solidFill>
                  <a:srgbClr val="8B0015"/>
                </a:solidFill>
                <a:effectLst/>
                <a:latin typeface="proxima-nova"/>
                <a:hlinkClick r:id="rId3"/>
              </a:rPr>
              <a:t>Instructor Add Form Template</a:t>
            </a:r>
            <a:endParaRPr lang="en-US" b="1" i="0" u="sng" dirty="0">
              <a:solidFill>
                <a:srgbClr val="8B0015"/>
              </a:solidFill>
              <a:effectLst/>
              <a:latin typeface="proxima-nova"/>
            </a:endParaRPr>
          </a:p>
          <a:p>
            <a:r>
              <a:rPr lang="en-US" b="1" i="0" u="sng" dirty="0">
                <a:solidFill>
                  <a:srgbClr val="8B0015"/>
                </a:solidFill>
                <a:effectLst/>
                <a:latin typeface="proxima-nova"/>
                <a:hlinkClick r:id="rId4"/>
              </a:rPr>
              <a:t>Instructor Modify Form Template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1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E059-2398-4A5E-B53B-C28B8DCA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Submit a new course or course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47A6D-E22E-4B41-8D14-6901FE54C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Department Head approval on letterhead.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Completed new course add form or course modification 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Syllabus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Course Initiators submit all three pieces of documentation to APC for review. </a:t>
            </a:r>
          </a:p>
          <a:p>
            <a:pPr lvl="1"/>
            <a:r>
              <a:rPr lang="en-US" dirty="0"/>
              <a:t>Courses should be submitted at least a week prior to the committee meeting.</a:t>
            </a:r>
          </a:p>
        </p:txBody>
      </p:sp>
    </p:spTree>
    <p:extLst>
      <p:ext uri="{BB962C8B-B14F-4D97-AF65-F5344CB8AC3E}">
        <p14:creationId xmlns:p14="http://schemas.microsoft.com/office/powerpoint/2010/main" val="392971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99E7-F4FA-43DE-9A4B-3FE3F0808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APC approvals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FFDAB-3EEF-47F9-9E20-528C3F803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course is approved by APC:</a:t>
            </a:r>
          </a:p>
          <a:p>
            <a:pPr lvl="1"/>
            <a:r>
              <a:rPr lang="en-US" dirty="0"/>
              <a:t>Elizabeth sends the approval via email to the Course Initiator with a copy to (Department representative, Associate Dean, Department Admin who submitted the course, and APC Chair. (We can also include the department head and instructor)</a:t>
            </a:r>
          </a:p>
          <a:p>
            <a:pPr lvl="1"/>
            <a:r>
              <a:rPr lang="en-US" dirty="0"/>
              <a:t>Upon approval by APC, the department initiator can move forward with submitting the approved course in </a:t>
            </a:r>
            <a:r>
              <a:rPr lang="en-US" dirty="0" err="1"/>
              <a:t>Uaccess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DA514-F8F3-4834-99F3-39E65A70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APC Disapprovals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F5502-CF8F-4E53-A772-7EC6CCFEA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course does not meet APC approval, it is sent back to admin and faculty/instructor for corrections/adjustments.</a:t>
            </a:r>
          </a:p>
          <a:p>
            <a:r>
              <a:rPr lang="en-US" dirty="0"/>
              <a:t>Once corrections have been made, the forms can be resubmitted to Elizabeth.  </a:t>
            </a:r>
          </a:p>
          <a:p>
            <a:r>
              <a:rPr lang="en-US" dirty="0"/>
              <a:t>The APC Committee is specifically looking for syllabus compliance.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2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297F1-148A-A255-2121-019E8488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A4DF-B618-C23C-9AFA-BE9D27453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faculty is interested creating a new General Education course or modifying an existing course to make it Gen Ed; refer them to the General Education Proposal link for guidance.</a:t>
            </a:r>
          </a:p>
          <a:p>
            <a:pPr lvl="1"/>
            <a:r>
              <a:rPr lang="en-US" b="1" i="0" u="sng" dirty="0">
                <a:solidFill>
                  <a:srgbClr val="8B0015"/>
                </a:solidFill>
                <a:effectLst/>
                <a:latin typeface="proxima-nova"/>
                <a:hlinkClick r:id="rId2"/>
              </a:rPr>
              <a:t>General Education Proposal</a:t>
            </a:r>
            <a:endParaRPr lang="en-US" b="1" u="sng" dirty="0">
              <a:solidFill>
                <a:srgbClr val="8B0015"/>
              </a:solidFill>
              <a:latin typeface="proxima-nova"/>
            </a:endParaRPr>
          </a:p>
          <a:p>
            <a:pPr marL="457200" lvl="1" indent="0">
              <a:buNone/>
            </a:pPr>
            <a:endParaRPr lang="en-US" b="1" u="sng" dirty="0">
              <a:solidFill>
                <a:srgbClr val="8B0015"/>
              </a:solidFill>
              <a:latin typeface="proxima-nova"/>
            </a:endParaRPr>
          </a:p>
          <a:p>
            <a:pPr marL="457200" lvl="1" indent="0">
              <a:buNone/>
            </a:pPr>
            <a:endParaRPr lang="en-US" b="1" u="sng" dirty="0">
              <a:solidFill>
                <a:srgbClr val="8B0015"/>
              </a:solidFill>
              <a:latin typeface="proxima-nova"/>
            </a:endParaRPr>
          </a:p>
        </p:txBody>
      </p:sp>
    </p:spTree>
    <p:extLst>
      <p:ext uri="{BB962C8B-B14F-4D97-AF65-F5344CB8AC3E}">
        <p14:creationId xmlns:p14="http://schemas.microsoft.com/office/powerpoint/2010/main" val="90965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CC0EE-5AAE-B39E-293D-8FC9F60B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Dates and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F89CA-B12F-29B6-1B4C-49E865CA0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priority deadlines for each term.  The link below provides information on dates and deadlines.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https://academicadmin.arizona.edu/curricular-affairs/curricular-affairs/dates-and-deadlines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1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CDB8-C881-4B3E-ACE5-23521849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4DFB3-B3C6-AF9A-00B4-A77D55741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Graduate and Undergraduate syllabi templates are below.  </a:t>
            </a:r>
          </a:p>
          <a:p>
            <a:r>
              <a:rPr lang="en-US" b="1" i="0" u="sng" dirty="0">
                <a:solidFill>
                  <a:srgbClr val="8B0015"/>
                </a:solidFill>
                <a:effectLst/>
                <a:latin typeface="proxima-nova"/>
              </a:rPr>
              <a:t>Undergraduate</a:t>
            </a:r>
          </a:p>
          <a:p>
            <a:r>
              <a:rPr lang="en-US" b="1" i="0" u="sng" dirty="0">
                <a:solidFill>
                  <a:srgbClr val="8B0015"/>
                </a:solidFill>
                <a:effectLst/>
                <a:latin typeface="proxima-nova"/>
                <a:hlinkClick r:id="rId2"/>
              </a:rPr>
              <a:t>Graduate</a:t>
            </a:r>
            <a:endParaRPr lang="en-US" dirty="0"/>
          </a:p>
          <a:p>
            <a:r>
              <a:rPr lang="en-US" dirty="0"/>
              <a:t>A few reminders:</a:t>
            </a:r>
          </a:p>
          <a:p>
            <a:pPr lvl="1"/>
            <a:r>
              <a:rPr lang="en-US" dirty="0"/>
              <a:t>Grade “F” no longer exists and has been replaced by “E”.</a:t>
            </a:r>
          </a:p>
          <a:p>
            <a:pPr lvl="1"/>
            <a:r>
              <a:rPr lang="en-US" dirty="0"/>
              <a:t>New syllabus policy link should be included in all syllabi.</a:t>
            </a:r>
          </a:p>
          <a:p>
            <a:pPr lvl="2"/>
            <a:r>
              <a:rPr lang="en-US" dirty="0">
                <a:hlinkClick r:id="rId3"/>
              </a:rPr>
              <a:t>https://catalog.arizona.edu/syllabus-policies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0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30513-BFC5-43BC-985E-6847DADA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Levels of Approval for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3ABAF-9E22-48E7-B949-FC0B0332F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885" y="1853754"/>
            <a:ext cx="10477948" cy="419972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Departmental approval </a:t>
            </a:r>
          </a:p>
          <a:p>
            <a:pPr lvl="1"/>
            <a:r>
              <a:rPr lang="en-US" dirty="0"/>
              <a:t>a letter from department head and course modification or course add form along with syllabus is submitted to APC for their review.</a:t>
            </a:r>
          </a:p>
          <a:p>
            <a:r>
              <a:rPr lang="en-US" dirty="0">
                <a:solidFill>
                  <a:schemeClr val="accent1"/>
                </a:solidFill>
              </a:rPr>
              <a:t>College level </a:t>
            </a:r>
            <a:r>
              <a:rPr lang="en-US" dirty="0"/>
              <a:t>– Associate Dean Reyes will approve a new course or course modification once APC approves.  Dean Reyes is the </a:t>
            </a:r>
            <a:r>
              <a:rPr lang="en-US" dirty="0" err="1"/>
              <a:t>CoE</a:t>
            </a:r>
            <a:r>
              <a:rPr lang="en-US" dirty="0"/>
              <a:t> college level approver.</a:t>
            </a:r>
          </a:p>
          <a:p>
            <a:r>
              <a:rPr lang="en-US" dirty="0">
                <a:solidFill>
                  <a:schemeClr val="accent1"/>
                </a:solidFill>
              </a:rPr>
              <a:t>University level </a:t>
            </a:r>
            <a:r>
              <a:rPr lang="en-US" dirty="0"/>
              <a:t>– Curricular Affairs approves or disapproves if a course isn’t submitted correctly.</a:t>
            </a:r>
          </a:p>
          <a:p>
            <a:pPr lvl="1"/>
            <a:r>
              <a:rPr lang="en-US" dirty="0"/>
              <a:t>If a course is approved, it is routed electronically in </a:t>
            </a:r>
            <a:r>
              <a:rPr lang="en-US" dirty="0" err="1"/>
              <a:t>UAccess</a:t>
            </a:r>
            <a:r>
              <a:rPr lang="en-US" dirty="0"/>
              <a:t> Course Management.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proxima-nova"/>
              </a:rPr>
              <a:t>Curriculum Preview, Department, College, Grad, Gen-Ed, Honors, Curriculum, Cross-list, </a:t>
            </a:r>
            <a:r>
              <a:rPr lang="en-US" dirty="0">
                <a:solidFill>
                  <a:srgbClr val="000000"/>
                </a:solidFill>
                <a:latin typeface="proxima-nova"/>
              </a:rPr>
              <a:t>ACP (Academic Catalog &amp; Policy) in RCS</a:t>
            </a:r>
            <a:endParaRPr lang="en-US" dirty="0"/>
          </a:p>
          <a:p>
            <a:pPr lvl="1"/>
            <a:r>
              <a:rPr lang="en-US" dirty="0"/>
              <a:t>If a course is denied, an email from Course Approvals is sent to the department with information and suggestions on what the next steps are to get the course fully approved.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97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3cfb92-b021-462b-96a1-a4b5c9fda9b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775B46F6FD544AAE29618E5A3A9371" ma:contentTypeVersion="14" ma:contentTypeDescription="Create a new document." ma:contentTypeScope="" ma:versionID="9f80daf3291d58a3058be35a4a659d24">
  <xsd:schema xmlns:xsd="http://www.w3.org/2001/XMLSchema" xmlns:xs="http://www.w3.org/2001/XMLSchema" xmlns:p="http://schemas.microsoft.com/office/2006/metadata/properties" xmlns:ns2="f13cfb92-b021-462b-96a1-a4b5c9fda9b7" xmlns:ns3="e1243626-c8f9-4c2f-bb42-72a883cd7d17" targetNamespace="http://schemas.microsoft.com/office/2006/metadata/properties" ma:root="true" ma:fieldsID="c0bad28eb783858a99dbfd0fcfa5ce63" ns2:_="" ns3:_="">
    <xsd:import namespace="f13cfb92-b021-462b-96a1-a4b5c9fda9b7"/>
    <xsd:import namespace="e1243626-c8f9-4c2f-bb42-72a883cd7d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fb92-b021-462b-96a1-a4b5c9fda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dced58-e0b4-42b2-b81d-05092f917f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243626-c8f9-4c2f-bb42-72a883cd7d1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EF126C-1778-4DF7-B5E9-B1C1A75A6AE2}">
  <ds:schemaRefs>
    <ds:schemaRef ds:uri="http://schemas.microsoft.com/office/2006/metadata/properties"/>
    <ds:schemaRef ds:uri="http://schemas.microsoft.com/office/infopath/2007/PartnerControls"/>
    <ds:schemaRef ds:uri="f13cfb92-b021-462b-96a1-a4b5c9fda9b7"/>
  </ds:schemaRefs>
</ds:datastoreItem>
</file>

<file path=customXml/itemProps2.xml><?xml version="1.0" encoding="utf-8"?>
<ds:datastoreItem xmlns:ds="http://schemas.openxmlformats.org/officeDocument/2006/customXml" ds:itemID="{F20BE822-3BFB-48A1-8CD4-2C69824E45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6ACACB-2006-47CD-B228-288A9AC58D3C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2893</TotalTime>
  <Words>622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 Next LT Pro Light</vt:lpstr>
      <vt:lpstr>Bookman Old Style</vt:lpstr>
      <vt:lpstr>Gill Sans MT</vt:lpstr>
      <vt:lpstr>proxima-nova</vt:lpstr>
      <vt:lpstr>Gallery</vt:lpstr>
      <vt:lpstr>APC</vt:lpstr>
      <vt:lpstr>Where to Find APC Information</vt:lpstr>
      <vt:lpstr>How To Submit a new course or course modification</vt:lpstr>
      <vt:lpstr>APC approvals </vt:lpstr>
      <vt:lpstr>APC Disapprovals</vt:lpstr>
      <vt:lpstr>General Education</vt:lpstr>
      <vt:lpstr>Course Dates and Deadlines</vt:lpstr>
      <vt:lpstr>Syllabi </vt:lpstr>
      <vt:lpstr>Three Levels of Approval for Courses</vt:lpstr>
      <vt:lpstr>Course Modifications:</vt:lpstr>
      <vt:lpstr>APC Meeting Dates for 2021-2022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APC</dc:title>
  <dc:creator>Parra, Jorge Fernando - (jorgeparra)</dc:creator>
  <cp:lastModifiedBy>Moraga, Elizabeth D. - (elizabethd)</cp:lastModifiedBy>
  <cp:revision>4</cp:revision>
  <dcterms:created xsi:type="dcterms:W3CDTF">2021-03-04T21:38:07Z</dcterms:created>
  <dcterms:modified xsi:type="dcterms:W3CDTF">2024-09-19T15:25:19Z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0x0101005F775B46F6FD544AAE29618E5A3A9371</vt:lpwstr>
  </property>
  <property fmtid="{D5CDD505-2E9C-101B-9397-08002B2CF9AE}" pid="3" name="Order">
    <vt:r8>3082500</vt:r8>
  </property>
  <property fmtid="{D5CDD505-2E9C-101B-9397-08002B2CF9AE}" pid="4" name="MediaServiceImageTags">
    <vt:lpwstr/>
  </property>
</Properties>
</file>